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9" r:id="rId2"/>
    <p:sldId id="333" r:id="rId3"/>
    <p:sldId id="352" r:id="rId4"/>
    <p:sldId id="342" r:id="rId5"/>
    <p:sldId id="323" r:id="rId6"/>
    <p:sldId id="351" r:id="rId7"/>
    <p:sldId id="348" r:id="rId8"/>
    <p:sldId id="349" r:id="rId9"/>
    <p:sldId id="350" r:id="rId10"/>
    <p:sldId id="335" r:id="rId11"/>
    <p:sldId id="331" r:id="rId12"/>
    <p:sldId id="346" r:id="rId13"/>
    <p:sldId id="336" r:id="rId14"/>
    <p:sldId id="345" r:id="rId15"/>
    <p:sldId id="337" r:id="rId16"/>
    <p:sldId id="339" r:id="rId17"/>
    <p:sldId id="340" r:id="rId18"/>
    <p:sldId id="344" r:id="rId19"/>
    <p:sldId id="341" r:id="rId20"/>
    <p:sldId id="35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ra Kini" initials="" lastIdx="6" clrIdx="0"/>
  <p:cmAuthor id="7" name="Madelyn Gardner" initials="MG [7]" lastIdx="1" clrIdx="7">
    <p:extLst/>
  </p:cmAuthor>
  <p:cmAuthor id="1" name="Madelyn Gardner" initials="MG" lastIdx="1" clrIdx="1">
    <p:extLst/>
  </p:cmAuthor>
  <p:cmAuthor id="8" name="Madelyn Gardner" initials="MG [8]" lastIdx="1" clrIdx="8">
    <p:extLst/>
  </p:cmAuthor>
  <p:cmAuthor id="2" name="Madelyn Gardner" initials="MG [2]" lastIdx="1" clrIdx="2">
    <p:extLst/>
  </p:cmAuthor>
  <p:cmAuthor id="9" name="Madelyn Gardner" initials="MG [9]" lastIdx="1" clrIdx="9">
    <p:extLst/>
  </p:cmAuthor>
  <p:cmAuthor id="3" name="Madelyn Gardner" initials="MG [3]" lastIdx="1" clrIdx="3">
    <p:extLst/>
  </p:cmAuthor>
  <p:cmAuthor id="10" name="Madelyn Gardner" initials="MG [10]" lastIdx="1" clrIdx="10">
    <p:extLst/>
  </p:cmAuthor>
  <p:cmAuthor id="4" name="Madelyn Gardner" initials="MG [4]" lastIdx="1" clrIdx="4">
    <p:extLst/>
  </p:cmAuthor>
  <p:cmAuthor id="5" name="Madelyn Gardner" initials="MG [5]" lastIdx="1" clrIdx="5">
    <p:extLst/>
  </p:cmAuthor>
  <p:cmAuthor id="6" name="Madelyn Gardner" initials="MG [6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AA8"/>
    <a:srgbClr val="6E88A7"/>
    <a:srgbClr val="182F44"/>
    <a:srgbClr val="9D3D24"/>
    <a:srgbClr val="802B1C"/>
    <a:srgbClr val="051752"/>
    <a:srgbClr val="B4CFE9"/>
    <a:srgbClr val="C0DDF6"/>
    <a:srgbClr val="9CB3C7"/>
    <a:srgbClr val="ABC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0701" autoAdjust="0"/>
  </p:normalViewPr>
  <p:slideViewPr>
    <p:cSldViewPr snapToGrid="0" snapToObjects="1">
      <p:cViewPr varScale="1">
        <p:scale>
          <a:sx n="99" d="100"/>
          <a:sy n="99" d="100"/>
        </p:scale>
        <p:origin x="9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71E6F-7E9B-7343-8C75-334199651E89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796A9-D396-914A-BD4D-4603504A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2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796A9-D396-914A-BD4D-4603504A47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5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796A9-D396-914A-BD4D-4603504A47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6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796A9-D396-914A-BD4D-4603504A47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6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6590"/>
            <a:ext cx="7829550" cy="923269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" y="1639229"/>
            <a:ext cx="7829550" cy="4487251"/>
          </a:xfrm>
        </p:spPr>
        <p:txBody>
          <a:bodyPr>
            <a:noAutofit/>
          </a:bodyPr>
          <a:lstStyle>
            <a:lvl1pPr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85800" y="457200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85800" y="6246623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868" y="6356351"/>
            <a:ext cx="294491" cy="365125"/>
          </a:xfrm>
        </p:spPr>
        <p:txBody>
          <a:bodyPr/>
          <a:lstStyle>
            <a:lvl1pPr>
              <a:defRPr sz="1200" baseline="0"/>
            </a:lvl1pPr>
          </a:lstStyle>
          <a:p>
            <a:fld id="{5ADB8951-A675-4A4E-8933-232F193636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00" y="6471783"/>
            <a:ext cx="1828800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1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6590"/>
            <a:ext cx="7829550" cy="923269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6236"/>
            <a:ext cx="7829550" cy="4490659"/>
          </a:xfrm>
        </p:spPr>
        <p:txBody>
          <a:bodyPr/>
          <a:lstStyle>
            <a:lvl1pPr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85800" y="6246623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85800" y="457200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868" y="6356351"/>
            <a:ext cx="294491" cy="365125"/>
          </a:xfrm>
        </p:spPr>
        <p:txBody>
          <a:bodyPr/>
          <a:lstStyle>
            <a:lvl1pPr>
              <a:defRPr sz="1200" baseline="0"/>
            </a:lvl1pPr>
          </a:lstStyle>
          <a:p>
            <a:fld id="{5ADB8951-A675-4A4E-8933-232F193636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00" y="6471783"/>
            <a:ext cx="1828800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8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0596"/>
            <a:ext cx="7829550" cy="1003151"/>
          </a:xfrm>
        </p:spPr>
        <p:txBody>
          <a:bodyPr lIns="0" rIns="0" anchor="t" anchorCtr="0">
            <a:normAutofit/>
          </a:bodyPr>
          <a:lstStyle>
            <a:lvl1pPr algn="l">
              <a:defRPr sz="3000" spc="0" baseline="0">
                <a:solidFill>
                  <a:srgbClr val="3D6A9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68055"/>
            <a:ext cx="7829550" cy="45802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200" baseline="0">
                <a:solidFill>
                  <a:srgbClr val="3D6A92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 title="Date"/>
          <p:cNvSpPr>
            <a:spLocks noGrp="1"/>
          </p:cNvSpPr>
          <p:nvPr>
            <p:ph type="dt" sz="half" idx="10"/>
          </p:nvPr>
        </p:nvSpPr>
        <p:spPr>
          <a:xfrm>
            <a:off x="685800" y="6356351"/>
            <a:ext cx="1771650" cy="365125"/>
          </a:xfrm>
          <a:prstGeom prst="rect">
            <a:avLst/>
          </a:prstGeom>
        </p:spPr>
        <p:txBody>
          <a:bodyPr lIns="0"/>
          <a:lstStyle>
            <a:lvl1pPr>
              <a:defRPr sz="1400" b="0" i="0" baseline="0">
                <a:solidFill>
                  <a:srgbClr val="3D6A92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01752"/>
            <a:ext cx="2971800" cy="40867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685800" y="1307056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85800" y="2926080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90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8255"/>
            <a:ext cx="7829550" cy="1200553"/>
          </a:xfrm>
        </p:spPr>
        <p:txBody>
          <a:bodyPr lIns="0" rIns="0" anchor="t" anchorCtr="0">
            <a:normAutofit/>
          </a:bodyPr>
          <a:lstStyle>
            <a:lvl1pPr algn="l">
              <a:defRPr sz="2600" baseline="0">
                <a:solidFill>
                  <a:srgbClr val="3D6A9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85800" y="1828800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868" y="6356351"/>
            <a:ext cx="294491" cy="365125"/>
          </a:xfrm>
        </p:spPr>
        <p:txBody>
          <a:bodyPr/>
          <a:lstStyle>
            <a:lvl1pPr>
              <a:defRPr sz="1200" baseline="0"/>
            </a:lvl1pPr>
          </a:lstStyle>
          <a:p>
            <a:fld id="{5ADB8951-A675-4A4E-8933-232F193636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00" y="6471783"/>
            <a:ext cx="1828800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2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6590"/>
            <a:ext cx="7829550" cy="923269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85800" y="6278137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85800" y="457200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868" y="6356351"/>
            <a:ext cx="294491" cy="365125"/>
          </a:xfrm>
        </p:spPr>
        <p:txBody>
          <a:bodyPr/>
          <a:lstStyle>
            <a:lvl1pPr>
              <a:defRPr sz="1200" baseline="0"/>
            </a:lvl1pPr>
          </a:lstStyle>
          <a:p>
            <a:fld id="{5ADB8951-A675-4A4E-8933-232F193636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00" y="6471783"/>
            <a:ext cx="1828800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68" y="636590"/>
            <a:ext cx="7821482" cy="923269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868" y="1825625"/>
            <a:ext cx="3820982" cy="4351338"/>
          </a:xfrm>
        </p:spPr>
        <p:txBody>
          <a:bodyPr/>
          <a:lstStyle>
            <a:lvl1pPr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618" y="1825625"/>
            <a:ext cx="3909732" cy="4351338"/>
          </a:xfrm>
        </p:spPr>
        <p:txBody>
          <a:bodyPr>
            <a:normAutofit/>
          </a:bodyPr>
          <a:lstStyle>
            <a:lvl1pPr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93868" y="457200"/>
            <a:ext cx="7821482" cy="0"/>
          </a:xfrm>
          <a:prstGeom prst="line">
            <a:avLst/>
          </a:prstGeom>
          <a:ln>
            <a:solidFill>
              <a:srgbClr val="3D6A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85800" y="6278137"/>
            <a:ext cx="7829550" cy="0"/>
          </a:xfrm>
          <a:prstGeom prst="line">
            <a:avLst/>
          </a:prstGeom>
          <a:ln>
            <a:solidFill>
              <a:srgbClr val="9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868" y="6356351"/>
            <a:ext cx="294491" cy="365125"/>
          </a:xfrm>
        </p:spPr>
        <p:txBody>
          <a:bodyPr/>
          <a:lstStyle>
            <a:lvl1pPr>
              <a:defRPr sz="1200" baseline="0"/>
            </a:lvl1pPr>
          </a:lstStyle>
          <a:p>
            <a:fld id="{5ADB8951-A675-4A4E-8933-232F193636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00" y="6471783"/>
            <a:ext cx="1828800" cy="1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5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5" y="547688"/>
            <a:ext cx="8596313" cy="747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National Commission on Teaching &amp; America's Future       #5-10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A94A9E-88A3-4BED-BAA8-D4EB0603CE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33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36590"/>
            <a:ext cx="7829550" cy="92326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46237"/>
            <a:ext cx="7829550" cy="4530726"/>
          </a:xfrm>
          <a:prstGeom prst="rect">
            <a:avLst/>
          </a:prstGeom>
        </p:spPr>
        <p:txBody>
          <a:bodyPr vert="horz" lIns="0" tIns="9144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" y="6356351"/>
            <a:ext cx="44106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400" b="1" i="0" baseline="0">
                <a:solidFill>
                  <a:srgbClr val="3D6A92"/>
                </a:solidFill>
                <a:latin typeface="Arial" charset="0"/>
              </a:defRPr>
            </a:lvl1pPr>
          </a:lstStyle>
          <a:p>
            <a:fld id="{5ADB8951-A675-4A4E-8933-232F19363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8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61" r:id="rId3"/>
    <p:sldLayoutId id="2147483672" r:id="rId4"/>
    <p:sldLayoutId id="2147483670" r:id="rId5"/>
    <p:sldLayoutId id="2147483664" r:id="rId6"/>
    <p:sldLayoutId id="214748367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rgbClr val="3D6A9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D6A9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rgbClr val="3D6A92"/>
        </a:buClr>
        <a:buFont typeface="Arial" panose="020B0604020202020204" pitchFamily="34" charset="0"/>
        <a:buChar char="•"/>
        <a:tabLst/>
        <a:defRPr sz="23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688975" indent="-230188" algn="l" defTabSz="914400" rtl="0" eaLnBrk="1" latinLnBrk="0" hangingPunct="1">
        <a:lnSpc>
          <a:spcPct val="90000"/>
        </a:lnSpc>
        <a:spcBef>
          <a:spcPts val="500"/>
        </a:spcBef>
        <a:buClr>
          <a:srgbClr val="3D6A92"/>
        </a:buClr>
        <a:buFont typeface="Arial" panose="020B0604020202020204" pitchFamily="34" charset="0"/>
        <a:buChar char="•"/>
        <a:tabLst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919163" indent="-230188" algn="l" defTabSz="914400" rtl="0" eaLnBrk="1" latinLnBrk="0" hangingPunct="1">
        <a:lnSpc>
          <a:spcPct val="90000"/>
        </a:lnSpc>
        <a:spcBef>
          <a:spcPts val="500"/>
        </a:spcBef>
        <a:buClr>
          <a:srgbClr val="3D6A92"/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1149350" indent="-219075" algn="l" defTabSz="914400" rtl="0" eaLnBrk="1" latinLnBrk="0" hangingPunct="1">
        <a:lnSpc>
          <a:spcPct val="90000"/>
        </a:lnSpc>
        <a:spcBef>
          <a:spcPts val="500"/>
        </a:spcBef>
        <a:buClr>
          <a:srgbClr val="3D6A92"/>
        </a:buClr>
        <a:buFont typeface="Arial" panose="020B0604020202020204" pitchFamily="34" charset="0"/>
        <a:buChar char="•"/>
        <a:tabLst>
          <a:tab pos="1017588" algn="l"/>
        </a:tabLst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10" Type="http://schemas.openxmlformats.org/officeDocument/2006/relationships/image" Target="../media/image19.tiff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410596"/>
            <a:ext cx="8203557" cy="100315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 Road to High-Quality Early Learning: Lessons from the States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2362086"/>
            <a:ext cx="7829550" cy="458026"/>
          </a:xfrm>
        </p:spPr>
        <p:txBody>
          <a:bodyPr/>
          <a:lstStyle/>
          <a:p>
            <a:pPr algn="ctr"/>
            <a:r>
              <a:rPr lang="en-US" sz="1600" dirty="0"/>
              <a:t>Marjorie Wechsler, David </a:t>
            </a:r>
            <a:r>
              <a:rPr lang="en-US" sz="1600" dirty="0" err="1"/>
              <a:t>Kirp</a:t>
            </a:r>
            <a:r>
              <a:rPr lang="en-US" sz="1600" dirty="0"/>
              <a:t>, Titilayo </a:t>
            </a:r>
            <a:r>
              <a:rPr lang="en-US" sz="1600" dirty="0" err="1"/>
              <a:t>Tinubu</a:t>
            </a:r>
            <a:r>
              <a:rPr lang="en-US" sz="1600" dirty="0"/>
              <a:t> Ali, Madelyn Gardner, Anna Maier, Hanna </a:t>
            </a:r>
            <a:r>
              <a:rPr lang="en-US" sz="1600" dirty="0" err="1"/>
              <a:t>Melnick</a:t>
            </a:r>
            <a:r>
              <a:rPr lang="en-US" sz="1600" dirty="0"/>
              <a:t>, Patrick M. Shields</a:t>
            </a:r>
          </a:p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903" y="2938340"/>
            <a:ext cx="5741044" cy="38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68" y="621600"/>
            <a:ext cx="7821482" cy="923269"/>
          </a:xfrm>
        </p:spPr>
        <p:txBody>
          <a:bodyPr>
            <a:normAutofit/>
          </a:bodyPr>
          <a:lstStyle/>
          <a:p>
            <a:r>
              <a:rPr lang="en-US" sz="3600" dirty="0"/>
              <a:t>Lessons From the States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129893" y="1823145"/>
            <a:ext cx="2349135" cy="290842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Quality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Workforce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Coordination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Funding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3" y="1777163"/>
            <a:ext cx="4734420" cy="3155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723" y="53094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93868" y="671314"/>
            <a:ext cx="7829550" cy="923269"/>
          </a:xfrm>
        </p:spPr>
        <p:txBody>
          <a:bodyPr>
            <a:normAutofit/>
          </a:bodyPr>
          <a:lstStyle/>
          <a:p>
            <a:r>
              <a:rPr lang="en-US" sz="3600" dirty="0"/>
              <a:t>Many Roads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323" y="1257472"/>
            <a:ext cx="4690640" cy="49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9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60375" indent="-444500"/>
            <a:r>
              <a:rPr lang="en-US" sz="3600" dirty="0"/>
              <a:t>1. Prioritize Quality and Continuous Improvement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341772" y="2022396"/>
            <a:ext cx="3418770" cy="393595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/>
              <a:t>Standards and assessments</a:t>
            </a:r>
            <a:endParaRPr lang="en-US" sz="2000" dirty="0"/>
          </a:p>
          <a:p>
            <a:pPr>
              <a:spcAft>
                <a:spcPts val="1800"/>
              </a:spcAft>
            </a:pPr>
            <a:r>
              <a:rPr lang="en-US" sz="2000" dirty="0"/>
              <a:t>Quality rating and improvement systems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Funding linked to quality ratings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Local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68" y="1996130"/>
            <a:ext cx="4432230" cy="29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68" y="636590"/>
            <a:ext cx="7821482" cy="729223"/>
          </a:xfrm>
        </p:spPr>
        <p:txBody>
          <a:bodyPr>
            <a:normAutofit/>
          </a:bodyPr>
          <a:lstStyle/>
          <a:p>
            <a:r>
              <a:rPr lang="en-US" sz="3600" dirty="0"/>
              <a:t>2. Invest in Training and Coaching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068031" y="4257374"/>
            <a:ext cx="5655454" cy="1925356"/>
          </a:xfrm>
        </p:spPr>
        <p:txBody>
          <a:bodyPr>
            <a:normAutofit/>
          </a:bodyPr>
          <a:lstStyle/>
          <a:p>
            <a:r>
              <a:rPr lang="en-US" sz="2000" dirty="0"/>
              <a:t>High requirements</a:t>
            </a:r>
          </a:p>
          <a:p>
            <a:r>
              <a:rPr lang="en-US" sz="2000" dirty="0"/>
              <a:t>Accessible training</a:t>
            </a:r>
          </a:p>
          <a:p>
            <a:r>
              <a:rPr lang="en-US" sz="2000" dirty="0"/>
              <a:t>Scholarships and salary supplements</a:t>
            </a:r>
          </a:p>
          <a:p>
            <a:r>
              <a:rPr lang="en-US" sz="2000" dirty="0"/>
              <a:t>Coaching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031" y="1285390"/>
            <a:ext cx="4298046" cy="28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2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052" y="1632228"/>
            <a:ext cx="6842558" cy="24750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“People forget that you can’t build an industry and expect it to be fine without investing in the people who work in it.”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73814" y="3722584"/>
            <a:ext cx="6444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imes New Roman" charset="0"/>
                <a:ea typeface="Calibri" charset="0"/>
              </a:rPr>
              <a:t>Stephanie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  <a:ea typeface="Calibri" charset="0"/>
              </a:rPr>
              <a:t>Fanjul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Times New Roman" charset="0"/>
              <a:ea typeface="Calibri" charset="0"/>
            </a:endParaRP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Former President, NC Partnership for Children </a:t>
            </a:r>
          </a:p>
        </p:txBody>
      </p:sp>
    </p:spTree>
    <p:extLst>
      <p:ext uri="{BB962C8B-B14F-4D97-AF65-F5344CB8AC3E}">
        <p14:creationId xmlns:p14="http://schemas.microsoft.com/office/powerpoint/2010/main" val="2089302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60375" indent="-460375"/>
            <a:r>
              <a:rPr lang="en-US" sz="3600" dirty="0"/>
              <a:t>3. Coordinate the Administration of Birth-Through-Grade Three Programs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13786" y="2739151"/>
            <a:ext cx="3808684" cy="242228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 dirty="0"/>
              <a:t>Coordinated program administration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Shared data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Aligned curriculum and instruction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470" y="1705681"/>
            <a:ext cx="2997844" cy="44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60375" indent="-460375"/>
            <a:r>
              <a:rPr lang="en-US" sz="3600" dirty="0"/>
              <a:t>4. Combine Multiple Funding Sources to Increase Access and Improve Quality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949430" y="4547135"/>
            <a:ext cx="4412069" cy="242228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 dirty="0"/>
              <a:t>Combined funding sources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Short-term funds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Public-private partnerships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360" y="1589687"/>
            <a:ext cx="4256236" cy="284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60375" indent="-460375"/>
            <a:r>
              <a:rPr lang="en-US" sz="3600" dirty="0"/>
              <a:t>5. Create Broad-Based Coalitions and Support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54660" y="2902941"/>
            <a:ext cx="3808684" cy="2422284"/>
          </a:xfrm>
        </p:spPr>
        <p:txBody>
          <a:bodyPr>
            <a:normAutofit/>
          </a:bodyPr>
          <a:lstStyle/>
          <a:p>
            <a:r>
              <a:rPr lang="en-US" sz="2000" dirty="0"/>
              <a:t>Broad-based coalition</a:t>
            </a:r>
          </a:p>
          <a:p>
            <a:r>
              <a:rPr lang="en-US" sz="2000" dirty="0"/>
              <a:t>Choice</a:t>
            </a:r>
          </a:p>
          <a:p>
            <a:r>
              <a:rPr lang="en-US" sz="2000" dirty="0"/>
              <a:t>Political champion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68" y="2106150"/>
            <a:ext cx="4838831" cy="3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062" y="1002641"/>
            <a:ext cx="6842558" cy="42252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“Early childhood, children’s issues, and poverty issues are not Democratic and Republican issues. They are reality … If you come at this from a partisan perspective, it’s probably not going to work. You’ve got to find solutions. Right now Republicans and Democrats are both looking at early childhood as a potential solution.”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10600" y="5048030"/>
            <a:ext cx="54834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imes New Roman" charset="0"/>
                <a:ea typeface="Calibri" charset="0"/>
              </a:rPr>
              <a:t>John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Times New Roman" charset="0"/>
                <a:ea typeface="Calibri" charset="0"/>
              </a:rPr>
              <a:t>Bebow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Times New Roman" charset="0"/>
              <a:ea typeface="Calibri" charset="0"/>
            </a:endParaRP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imes New Roman" charset="0"/>
                <a:ea typeface="Calibri" charset="0"/>
              </a:rPr>
              <a:t>President and CEO, Center for Michigan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20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Moving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866" y="1423009"/>
            <a:ext cx="7194630" cy="479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72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Building Bridges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"/>
          <a:stretch/>
        </p:blipFill>
        <p:spPr>
          <a:xfrm>
            <a:off x="2637036" y="1354139"/>
            <a:ext cx="3954264" cy="44760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01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Thank you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59" y="1296188"/>
            <a:ext cx="7138002" cy="47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0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691" y="466369"/>
            <a:ext cx="4465560" cy="57755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9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67465" y="1384131"/>
            <a:ext cx="5346290" cy="448725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200" dirty="0"/>
              <a:t>Case study methodology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200" dirty="0"/>
              <a:t>Introduction to states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200" dirty="0"/>
              <a:t>Overarching lessons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502" y="1286556"/>
            <a:ext cx="1234253" cy="1083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716" y="2561821"/>
            <a:ext cx="1771445" cy="1142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506" y="4088930"/>
            <a:ext cx="2098681" cy="20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0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48165"/>
            <a:ext cx="7829550" cy="92326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Case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400257" y="4303070"/>
            <a:ext cx="2647709" cy="189104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State selection</a:t>
            </a:r>
          </a:p>
          <a:p>
            <a:pPr lvl="1"/>
            <a:r>
              <a:rPr lang="en-US" sz="2000" dirty="0"/>
              <a:t>Quality</a:t>
            </a:r>
          </a:p>
          <a:p>
            <a:pPr lvl="1"/>
            <a:r>
              <a:rPr lang="en-US" sz="2000" dirty="0"/>
              <a:t>Scale</a:t>
            </a:r>
          </a:p>
          <a:p>
            <a:pPr lvl="1"/>
            <a:r>
              <a:rPr lang="en-US" sz="2000" dirty="0"/>
              <a:t>Diversity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504053" y="4303070"/>
            <a:ext cx="2647709" cy="1891049"/>
          </a:xfrm>
          <a:prstGeom prst="rect">
            <a:avLst/>
          </a:prstGeom>
        </p:spPr>
        <p:txBody>
          <a:bodyPr vert="horz" lIns="0" tIns="9144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buClr>
                <a:srgbClr val="3D6A9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87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D6A92"/>
              </a:buClr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89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D6A92"/>
              </a:buClr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919163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D6A92"/>
              </a:buClr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149350" indent="-219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D6A92"/>
              </a:buClr>
              <a:buFont typeface="Arial" panose="020B0604020202020204" pitchFamily="34" charset="0"/>
              <a:buChar char="•"/>
              <a:tabLst>
                <a:tab pos="1017588" algn="l"/>
              </a:tabLst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Data collection</a:t>
            </a:r>
          </a:p>
          <a:p>
            <a:pPr lvl="1"/>
            <a:r>
              <a:rPr lang="en-US" sz="2000" dirty="0"/>
              <a:t>Interviews</a:t>
            </a:r>
          </a:p>
          <a:p>
            <a:pPr lvl="1"/>
            <a:r>
              <a:rPr lang="en-US" sz="2000" dirty="0"/>
              <a:t>Program visits</a:t>
            </a:r>
          </a:p>
          <a:p>
            <a:pPr lvl="1"/>
            <a:r>
              <a:rPr lang="en-US" sz="2000" dirty="0"/>
              <a:t>Document review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966" y="1215718"/>
            <a:ext cx="4693218" cy="30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6590"/>
            <a:ext cx="7829550" cy="782721"/>
          </a:xfrm>
        </p:spPr>
        <p:txBody>
          <a:bodyPr/>
          <a:lstStyle/>
          <a:p>
            <a:r>
              <a:rPr lang="en-US" sz="3200" dirty="0"/>
              <a:t>Michigan</a:t>
            </a:r>
            <a:br>
              <a:rPr lang="en-US" dirty="0">
                <a:ea typeface="Arial" charset="0"/>
                <a:cs typeface="Arial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47607" y="2698903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629019" y="5278173"/>
            <a:ext cx="4250395" cy="769534"/>
            <a:chOff x="4629019" y="5278173"/>
            <a:chExt cx="4250395" cy="769534"/>
          </a:xfrm>
        </p:grpSpPr>
        <p:sp>
          <p:nvSpPr>
            <p:cNvPr id="11" name="TextBox 10"/>
            <p:cNvSpPr txBox="1"/>
            <p:nvPr/>
          </p:nvSpPr>
          <p:spPr>
            <a:xfrm>
              <a:off x="5817655" y="5305920"/>
              <a:ext cx="30617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charset="0"/>
                  <a:ea typeface="Arial" charset="0"/>
                  <a:cs typeface="Arial" charset="0"/>
                </a:rPr>
                <a:t>System improvements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507" l="676" r="97973">
                          <a14:foregroundMark x1="33784" y1="20896" x2="33784" y2="208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411"/>
            <a:stretch/>
          </p:blipFill>
          <p:spPr>
            <a:xfrm>
              <a:off x="4629019" y="5278173"/>
              <a:ext cx="848751" cy="76953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41113" y="3465912"/>
            <a:ext cx="334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5131"/>
                </a:solidFill>
                <a:latin typeface="Arial" charset="0"/>
                <a:ea typeface="Arial" charset="0"/>
                <a:cs typeface="Arial" charset="0"/>
              </a:rPr>
              <a:t>Quality from the start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629019" y="4370270"/>
            <a:ext cx="3792384" cy="640810"/>
            <a:chOff x="4629019" y="4370270"/>
            <a:chExt cx="3792384" cy="64081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432"/>
            <a:stretch/>
          </p:blipFill>
          <p:spPr>
            <a:xfrm>
              <a:off x="4629019" y="4370270"/>
              <a:ext cx="670271" cy="64081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794205" y="4441692"/>
              <a:ext cx="26271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charset="0"/>
                  <a:ea typeface="Arial" charset="0"/>
                  <a:cs typeface="Arial" charset="0"/>
                </a:rPr>
                <a:t>Teacher coaching</a:t>
              </a:r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039772" y="1356643"/>
            <a:ext cx="5194342" cy="1038212"/>
          </a:xfrm>
        </p:spPr>
        <p:txBody>
          <a:bodyPr/>
          <a:lstStyle/>
          <a:p>
            <a:pPr lvl="1"/>
            <a:r>
              <a:rPr lang="en-US" sz="2000" dirty="0"/>
              <a:t>Targeted by income and risk</a:t>
            </a:r>
          </a:p>
          <a:p>
            <a:pPr lvl="1"/>
            <a:r>
              <a:rPr lang="en-US" sz="2000" dirty="0"/>
              <a:t>Serves 38,000 4-year-olds (33%)</a:t>
            </a:r>
          </a:p>
          <a:p>
            <a:pPr lvl="1"/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593157" y="3465912"/>
            <a:ext cx="3228061" cy="706133"/>
            <a:chOff x="4593157" y="3465912"/>
            <a:chExt cx="3228061" cy="70613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3157" y="3465912"/>
              <a:ext cx="706133" cy="70613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94205" y="3599106"/>
              <a:ext cx="20270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charset="0"/>
                  <a:ea typeface="Arial" charset="0"/>
                  <a:cs typeface="Arial" charset="0"/>
                </a:rPr>
                <a:t>Standards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53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West Virginia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275490" y="4432293"/>
            <a:ext cx="3941788" cy="794210"/>
            <a:chOff x="4275490" y="4432293"/>
            <a:chExt cx="3941788" cy="794210"/>
          </a:xfrm>
        </p:grpSpPr>
        <p:sp>
          <p:nvSpPr>
            <p:cNvPr id="11" name="TextBox 10"/>
            <p:cNvSpPr txBox="1"/>
            <p:nvPr/>
          </p:nvSpPr>
          <p:spPr>
            <a:xfrm>
              <a:off x="5222378" y="4598348"/>
              <a:ext cx="2994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Pre-k funded through k-12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5490" y="4432293"/>
              <a:ext cx="794210" cy="794210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375286" y="3360516"/>
            <a:ext cx="3597639" cy="911114"/>
            <a:chOff x="4375286" y="3360516"/>
            <a:chExt cx="3597639" cy="911114"/>
          </a:xfrm>
        </p:grpSpPr>
        <p:sp>
          <p:nvSpPr>
            <p:cNvPr id="26" name="TextBox 25"/>
            <p:cNvSpPr txBox="1"/>
            <p:nvPr/>
          </p:nvSpPr>
          <p:spPr>
            <a:xfrm>
              <a:off x="5162556" y="3561398"/>
              <a:ext cx="28103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10 years for rollout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77" b="89516" l="0" r="90152"/>
                      </a14:imgEffect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286" y="3360516"/>
              <a:ext cx="634592" cy="911114"/>
            </a:xfrm>
            <a:prstGeom prst="rect">
              <a:avLst/>
            </a:prstGeom>
          </p:spPr>
        </p:pic>
      </p:grpSp>
      <p:sp>
        <p:nvSpPr>
          <p:cNvPr id="2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039772" y="1356643"/>
            <a:ext cx="5194342" cy="1038212"/>
          </a:xfrm>
        </p:spPr>
        <p:txBody>
          <a:bodyPr/>
          <a:lstStyle/>
          <a:p>
            <a:pPr lvl="1"/>
            <a:r>
              <a:rPr lang="en-US" sz="2000" dirty="0"/>
              <a:t>Universal</a:t>
            </a:r>
          </a:p>
          <a:p>
            <a:pPr lvl="1"/>
            <a:r>
              <a:rPr lang="en-US" sz="2000" dirty="0"/>
              <a:t>Serves 15,000 4-year-olds (76%)</a:t>
            </a:r>
          </a:p>
          <a:p>
            <a:pPr lvl="1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88359" y="3585240"/>
            <a:ext cx="2527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5131"/>
                </a:solidFill>
                <a:latin typeface="Arial" charset="0"/>
                <a:ea typeface="Arial" charset="0"/>
                <a:cs typeface="Arial" charset="0"/>
              </a:rPr>
              <a:t>Universal pre-k</a:t>
            </a:r>
          </a:p>
        </p:txBody>
      </p:sp>
    </p:spTree>
    <p:extLst>
      <p:ext uri="{BB962C8B-B14F-4D97-AF65-F5344CB8AC3E}">
        <p14:creationId xmlns:p14="http://schemas.microsoft.com/office/powerpoint/2010/main" val="4871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6591"/>
            <a:ext cx="7829550" cy="601324"/>
          </a:xfrm>
        </p:spPr>
        <p:txBody>
          <a:bodyPr>
            <a:normAutofit/>
          </a:bodyPr>
          <a:lstStyle/>
          <a:p>
            <a:r>
              <a:rPr lang="en-US" sz="3200" dirty="0"/>
              <a:t>Washington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476772" y="3794964"/>
            <a:ext cx="3424529" cy="1107996"/>
            <a:chOff x="5476772" y="3794964"/>
            <a:chExt cx="3424529" cy="1107996"/>
          </a:xfrm>
        </p:grpSpPr>
        <p:sp>
          <p:nvSpPr>
            <p:cNvPr id="11" name="TextBox 10"/>
            <p:cNvSpPr txBox="1"/>
            <p:nvPr/>
          </p:nvSpPr>
          <p:spPr>
            <a:xfrm>
              <a:off x="6496339" y="3794964"/>
              <a:ext cx="24049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Quality ratings for home-based 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child  care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6772" y="3794964"/>
              <a:ext cx="992690" cy="992690"/>
            </a:xfrm>
            <a:prstGeom prst="rect">
              <a:avLst/>
            </a:prstGeom>
          </p:spPr>
        </p:pic>
      </p:grpSp>
      <p:sp>
        <p:nvSpPr>
          <p:cNvPr id="21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2039772" y="1356643"/>
            <a:ext cx="5194342" cy="1038212"/>
          </a:xfrm>
        </p:spPr>
        <p:txBody>
          <a:bodyPr/>
          <a:lstStyle/>
          <a:p>
            <a:pPr lvl="1"/>
            <a:r>
              <a:rPr lang="en-US" sz="2000" dirty="0"/>
              <a:t>Targeted by income and risk</a:t>
            </a:r>
          </a:p>
          <a:p>
            <a:pPr lvl="1"/>
            <a:r>
              <a:rPr lang="en-US" sz="2000" dirty="0"/>
              <a:t>Serves 7,000 4-year-olds (8%)</a:t>
            </a:r>
          </a:p>
          <a:p>
            <a:pPr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60517" y="2873045"/>
            <a:ext cx="3541980" cy="2913470"/>
            <a:chOff x="760517" y="2873045"/>
            <a:chExt cx="3541980" cy="2913470"/>
          </a:xfrm>
        </p:grpSpPr>
        <p:sp>
          <p:nvSpPr>
            <p:cNvPr id="14" name="Rectangle 13"/>
            <p:cNvSpPr/>
            <p:nvPr/>
          </p:nvSpPr>
          <p:spPr>
            <a:xfrm>
              <a:off x="760517" y="4695632"/>
              <a:ext cx="2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3" b="95536" l="9778" r="951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4627" y="4295938"/>
              <a:ext cx="857870" cy="85405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43103" y1="46602" x2="43103" y2="46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9603" y="3538449"/>
              <a:ext cx="564401" cy="1019378"/>
            </a:xfrm>
            <a:prstGeom prst="rect">
              <a:avLst/>
            </a:prstGeom>
          </p:spPr>
        </p:pic>
        <p:sp>
          <p:nvSpPr>
            <p:cNvPr id="32" name="Arc 31"/>
            <p:cNvSpPr/>
            <p:nvPr/>
          </p:nvSpPr>
          <p:spPr>
            <a:xfrm>
              <a:off x="1179154" y="3392563"/>
              <a:ext cx="2864417" cy="2037027"/>
            </a:xfrm>
            <a:prstGeom prst="arc">
              <a:avLst>
                <a:gd name="adj1" fmla="val 16200000"/>
                <a:gd name="adj2" fmla="val 1600208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78" b="89778" l="9778" r="951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280" y="4271666"/>
              <a:ext cx="944184" cy="944184"/>
            </a:xfrm>
            <a:prstGeom prst="rect">
              <a:avLst/>
            </a:prstGeom>
          </p:spPr>
        </p:pic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1568410" y="2873045"/>
              <a:ext cx="2604624" cy="531603"/>
            </a:xfrm>
            <a:prstGeom prst="rect">
              <a:avLst/>
            </a:prstGeom>
          </p:spPr>
          <p:txBody>
            <a:bodyPr vert="horz" lIns="0" tIns="9144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3D6A92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8788" indent="-2301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D6A92"/>
                </a:buClr>
                <a:buFont typeface="Arial" panose="020B0604020202020204" pitchFamily="34" charset="0"/>
                <a:buChar char="•"/>
                <a:tabLst/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688975" indent="-2301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D6A92"/>
                </a:buClr>
                <a:buFont typeface="Arial" panose="020B0604020202020204" pitchFamily="34" charset="0"/>
                <a:buChar char="•"/>
                <a:tabLst/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919163" indent="-2301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D6A92"/>
                </a:buClr>
                <a:buFont typeface="Arial" panose="020B0604020202020204" pitchFamily="34" charset="0"/>
                <a:buChar char="•"/>
                <a:tabLst/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149350" indent="-21907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D6A92"/>
                </a:buClr>
                <a:buFont typeface="Arial" panose="020B0604020202020204" pitchFamily="34" charset="0"/>
                <a:buChar char="•"/>
                <a:tabLst>
                  <a:tab pos="1017588" algn="l"/>
                </a:tabLst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lvl="1" indent="0">
                <a:buNone/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Whole child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3977" y="4902960"/>
              <a:ext cx="883555" cy="883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31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6590"/>
            <a:ext cx="7829550" cy="423157"/>
          </a:xfrm>
        </p:spPr>
        <p:txBody>
          <a:bodyPr>
            <a:noAutofit/>
          </a:bodyPr>
          <a:lstStyle/>
          <a:p>
            <a:r>
              <a:rPr lang="en-US" sz="3200" dirty="0"/>
              <a:t>North Carolina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B8951-A675-4A4E-8933-232F1936360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charset="0"/>
              </a:rPr>
              <a:t> 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8" b="100000" l="0" r="99739">
                        <a14:foregroundMark x1="14099" y1="47727" x2="14099" y2="47727"/>
                        <a14:foregroundMark x1="28460" y1="57576" x2="28460" y2="57576"/>
                        <a14:foregroundMark x1="37337" y1="59848" x2="37337" y2="59848"/>
                        <a14:foregroundMark x1="42820" y1="62879" x2="42820" y2="62879"/>
                        <a14:foregroundMark x1="53264" y1="61364" x2="53264" y2="61364"/>
                        <a14:foregroundMark x1="57180" y1="56818" x2="57180" y2="56818"/>
                        <a14:foregroundMark x1="67102" y1="59848" x2="67102" y2="59848"/>
                        <a14:foregroundMark x1="67624" y1="69697" x2="67624" y2="69697"/>
                        <a14:foregroundMark x1="66319" y1="74242" x2="66319" y2="74242"/>
                        <a14:foregroundMark x1="68668" y1="73485" x2="68668" y2="73485"/>
                        <a14:foregroundMark x1="69713" y1="63636" x2="69713" y2="63636"/>
                        <a14:foregroundMark x1="73890" y1="62121" x2="73890" y2="62121"/>
                        <a14:foregroundMark x1="80157" y1="61364" x2="80157" y2="61364"/>
                        <a14:foregroundMark x1="73107" y1="71970" x2="73107" y2="71970"/>
                        <a14:foregroundMark x1="87467" y1="79545" x2="87467" y2="79545"/>
                        <a14:foregroundMark x1="93995" y1="68939" x2="93995" y2="68939"/>
                        <a14:foregroundMark x1="97389" y1="46970" x2="97389" y2="46970"/>
                        <a14:foregroundMark x1="95822" y1="23485" x2="95822" y2="23485"/>
                        <a14:foregroundMark x1="91645" y1="7576" x2="91645" y2="7576"/>
                        <a14:foregroundMark x1="64752" y1="20455" x2="64752" y2="20455"/>
                        <a14:foregroundMark x1="78068" y1="52273" x2="78068" y2="5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679" y="4015539"/>
            <a:ext cx="2390680" cy="8239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8551" y="1543853"/>
            <a:ext cx="4147842" cy="1362366"/>
            <a:chOff x="4696393" y="1190407"/>
            <a:chExt cx="4147842" cy="13623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0724" y="1190407"/>
              <a:ext cx="1852214" cy="81990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696393" y="2121886"/>
              <a:ext cx="41478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Early Education: </a:t>
              </a:r>
              <a:r>
                <a:rPr lang="en-US" sz="2200" b="1" dirty="0">
                  <a:solidFill>
                    <a:srgbClr val="C05131"/>
                  </a:solidFill>
                  <a:latin typeface="Arial" charset="0"/>
                  <a:ea typeface="Arial" charset="0"/>
                  <a:cs typeface="Arial" charset="0"/>
                </a:rPr>
                <a:t>Birth-to-age-3</a:t>
              </a:r>
              <a:r>
                <a:rPr lang="en-US" sz="2200" b="1" dirty="0">
                  <a:latin typeface="Arial" charset="0"/>
                  <a:ea typeface="Arial" charset="0"/>
                  <a:cs typeface="Arial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95399" y="2581038"/>
            <a:ext cx="2398467" cy="1534621"/>
            <a:chOff x="1700490" y="2278771"/>
            <a:chExt cx="2398467" cy="153462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96875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0490" y="2278771"/>
              <a:ext cx="2190280" cy="133489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700490" y="3444060"/>
              <a:ext cx="2398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Local</a:t>
              </a:r>
              <a:r>
                <a:rPr lang="en-US" dirty="0"/>
                <a:t>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Infrastructure</a:t>
              </a:r>
              <a:r>
                <a:rPr lang="en-US" dirty="0"/>
                <a:t> </a:t>
              </a:r>
            </a:p>
          </p:txBody>
        </p:sp>
      </p:grpSp>
      <p:sp>
        <p:nvSpPr>
          <p:cNvPr id="20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4641364" y="5165768"/>
            <a:ext cx="5194342" cy="1038212"/>
          </a:xfrm>
        </p:spPr>
        <p:txBody>
          <a:bodyPr/>
          <a:lstStyle/>
          <a:p>
            <a:pPr lvl="1"/>
            <a:r>
              <a:rPr lang="en-US" sz="2000" dirty="0"/>
              <a:t>Targeted by income and risk</a:t>
            </a:r>
          </a:p>
          <a:p>
            <a:pPr lvl="1"/>
            <a:r>
              <a:rPr lang="en-US" sz="2000" dirty="0"/>
              <a:t>Serves 27,000 4-year-olds (22%)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7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theme/theme1.xml><?xml version="1.0" encoding="utf-8"?>
<a:theme xmlns:a="http://schemas.openxmlformats.org/drawingml/2006/main" name="LPI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14891</TotalTime>
  <Words>370</Words>
  <Application>Microsoft Office PowerPoint</Application>
  <PresentationFormat>On-screen Show (4:3)</PresentationFormat>
  <Paragraphs>106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</vt:lpstr>
      <vt:lpstr>Times New Roman</vt:lpstr>
      <vt:lpstr>LPI Theme</vt:lpstr>
      <vt:lpstr>The Road to High-Quality Early Learning: Lessons from the States</vt:lpstr>
      <vt:lpstr>Building Bridges</vt:lpstr>
      <vt:lpstr>PowerPoint Presentation</vt:lpstr>
      <vt:lpstr>Presentation Overview</vt:lpstr>
      <vt:lpstr>Case Studies</vt:lpstr>
      <vt:lpstr>Michigan </vt:lpstr>
      <vt:lpstr>West Virginia</vt:lpstr>
      <vt:lpstr>Washington</vt:lpstr>
      <vt:lpstr>North Carolina</vt:lpstr>
      <vt:lpstr>Lessons From the States</vt:lpstr>
      <vt:lpstr>Many Roads</vt:lpstr>
      <vt:lpstr>1. Prioritize Quality and Continuous Improvement</vt:lpstr>
      <vt:lpstr>2. Invest in Training and Coaching</vt:lpstr>
      <vt:lpstr>“People forget that you can’t build an industry and expect it to be fine without investing in the people who work in it.”</vt:lpstr>
      <vt:lpstr>3. Coordinate the Administration of Birth-Through-Grade Three Programs</vt:lpstr>
      <vt:lpstr>4. Combine Multiple Funding Sources to Increase Access and Improve Quality</vt:lpstr>
      <vt:lpstr>5. Create Broad-Based Coalitions and Support</vt:lpstr>
      <vt:lpstr>“Early childhood, children’s issues, and poverty issues are not Democratic and Republican issues. They are reality … If you come at this from a partisan perspective, it’s probably not going to work. You’ve got to find solutions. Right now Republicans and Democrats are both looking at early childhood as a potential solution.” </vt:lpstr>
      <vt:lpstr>Moving Forward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Demitri Pagonis</dc:creator>
  <cp:lastModifiedBy>Mandy Rodrigues</cp:lastModifiedBy>
  <cp:revision>486</cp:revision>
  <cp:lastPrinted>2016-02-25T18:28:26Z</cp:lastPrinted>
  <dcterms:created xsi:type="dcterms:W3CDTF">2016-01-11T20:32:10Z</dcterms:created>
  <dcterms:modified xsi:type="dcterms:W3CDTF">2016-07-05T19:43:56Z</dcterms:modified>
</cp:coreProperties>
</file>